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verpas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028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AI-Powered Legal Document Review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Multi-Agent Architecture leveraging Azure AI Foundry for intelligent contract analysis and compliance validation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865" y="528280"/>
            <a:ext cx="7799070" cy="113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Detailed Workflow: Initial Processing Steps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74963" y="1946553"/>
            <a:ext cx="22860" cy="4926449"/>
          </a:xfrm>
          <a:prstGeom prst="roundRect">
            <a:avLst>
              <a:gd name="adj" fmla="val 353021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568261" y="2151221"/>
            <a:ext cx="576382" cy="22860"/>
          </a:xfrm>
          <a:prstGeom prst="roundRect">
            <a:avLst>
              <a:gd name="adj" fmla="val 353021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58805" y="1946553"/>
            <a:ext cx="432316" cy="432316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239292" y="1993166"/>
            <a:ext cx="27122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35679" y="2012513"/>
            <a:ext cx="3091339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Step 1: Document Submission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335679" y="2410301"/>
            <a:ext cx="6622256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uploads contract file or pastes legal document text directly into the system interface. System validates format and initiates secure processing pipeline.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568261" y="3921443"/>
            <a:ext cx="576382" cy="22860"/>
          </a:xfrm>
          <a:prstGeom prst="roundRect">
            <a:avLst>
              <a:gd name="adj" fmla="val 353021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158805" y="3716774"/>
            <a:ext cx="432316" cy="432316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239292" y="3763387"/>
            <a:ext cx="27122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35679" y="3782735"/>
            <a:ext cx="3492579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Step 2: Document Understanding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35679" y="4180523"/>
            <a:ext cx="6622256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Classification agent analyzes structure and content to identify document type (NDA, MSA, Employment Agreement) and determines applicable jurisdiction for compliance rules.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68261" y="5691664"/>
            <a:ext cx="576382" cy="22860"/>
          </a:xfrm>
          <a:prstGeom prst="roundRect">
            <a:avLst>
              <a:gd name="adj" fmla="val 353021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158805" y="5486995"/>
            <a:ext cx="432316" cy="432316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239292" y="5533608"/>
            <a:ext cx="27122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35679" y="5552956"/>
            <a:ext cx="264306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Step 3: Clause Extraction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335679" y="5950744"/>
            <a:ext cx="6622256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Extraction agent performs deep analysis to identify and structure all key legal provisions, creating a comprehensive map of contractual obligations and rights.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158865" y="7089100"/>
            <a:ext cx="779907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foundation enables subsequent compliance validation and risk assessment by specialized agents downstream in the workflow.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364" y="642580"/>
            <a:ext cx="8537258" cy="686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Enterprise Legal Review Platform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17364" y="1796415"/>
            <a:ext cx="4176236" cy="2647236"/>
          </a:xfrm>
          <a:prstGeom prst="roundRect">
            <a:avLst>
              <a:gd name="adj" fmla="val 370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58466" y="2037517"/>
            <a:ext cx="700564" cy="700564"/>
          </a:xfrm>
          <a:prstGeom prst="roundRect">
            <a:avLst>
              <a:gd name="adj" fmla="val 13051035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1109" y="2230160"/>
            <a:ext cx="315278" cy="3152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466" y="2971562"/>
            <a:ext cx="2965728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Azure AI Agent Service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58466" y="3455075"/>
            <a:ext cx="3694033" cy="747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Intelligent orchestration and task management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7082" y="1796415"/>
            <a:ext cx="4176236" cy="2647236"/>
          </a:xfrm>
          <a:prstGeom prst="roundRect">
            <a:avLst>
              <a:gd name="adj" fmla="val 370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68183" y="2037517"/>
            <a:ext cx="700564" cy="700564"/>
          </a:xfrm>
          <a:prstGeom prst="roundRect">
            <a:avLst>
              <a:gd name="adj" fmla="val 13051035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0827" y="2230160"/>
            <a:ext cx="315278" cy="31527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68183" y="2971562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Azure AI Foundry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68183" y="3455075"/>
            <a:ext cx="3694033" cy="747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Enterprise-grade AI development platform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9636800" y="1796415"/>
            <a:ext cx="4176236" cy="2647236"/>
          </a:xfrm>
          <a:prstGeom prst="roundRect">
            <a:avLst>
              <a:gd name="adj" fmla="val 370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77901" y="2037517"/>
            <a:ext cx="700564" cy="700564"/>
          </a:xfrm>
          <a:prstGeom prst="roundRect">
            <a:avLst>
              <a:gd name="adj" fmla="val 13051035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0544" y="2230160"/>
            <a:ext cx="315278" cy="31527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7901" y="2971562"/>
            <a:ext cx="2892028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Azure AI Search (RAG)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77901" y="3455075"/>
            <a:ext cx="3694033" cy="747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Grounded retrieval from legal precedents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817364" y="4677132"/>
            <a:ext cx="6381036" cy="2273498"/>
          </a:xfrm>
          <a:prstGeom prst="roundRect">
            <a:avLst>
              <a:gd name="adj" fmla="val 431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58466" y="4918234"/>
            <a:ext cx="700564" cy="700564"/>
          </a:xfrm>
          <a:prstGeom prst="roundRect">
            <a:avLst>
              <a:gd name="adj" fmla="val 13051035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1109" y="5110877"/>
            <a:ext cx="315278" cy="31527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58466" y="5852279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Azure Blob Storage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1058466" y="6335792"/>
            <a:ext cx="5898832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 document repository</a:t>
            </a:r>
            <a:endParaRPr lang="en-US" sz="1800" dirty="0"/>
          </a:p>
        </p:txBody>
      </p:sp>
      <p:sp>
        <p:nvSpPr>
          <p:cNvPr id="23" name="Shape 17"/>
          <p:cNvSpPr/>
          <p:nvPr/>
        </p:nvSpPr>
        <p:spPr>
          <a:xfrm>
            <a:off x="7431881" y="4677132"/>
            <a:ext cx="6381155" cy="2273498"/>
          </a:xfrm>
          <a:prstGeom prst="roundRect">
            <a:avLst>
              <a:gd name="adj" fmla="val 431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72983" y="4918234"/>
            <a:ext cx="700564" cy="700564"/>
          </a:xfrm>
          <a:prstGeom prst="roundRect">
            <a:avLst>
              <a:gd name="adj" fmla="val 13051035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65626" y="5110877"/>
            <a:ext cx="315278" cy="31527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72983" y="5852279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Semantic Kernel</a:t>
            </a:r>
            <a:endParaRPr lang="en-US" sz="2150" dirty="0"/>
          </a:p>
        </p:txBody>
      </p:sp>
      <p:sp>
        <p:nvSpPr>
          <p:cNvPr id="27" name="Text 20"/>
          <p:cNvSpPr/>
          <p:nvPr/>
        </p:nvSpPr>
        <p:spPr>
          <a:xfrm>
            <a:off x="7672983" y="6335792"/>
            <a:ext cx="5898952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 orchestration framework</a:t>
            </a:r>
            <a:endParaRPr lang="en-US" sz="1800" dirty="0"/>
          </a:p>
        </p:txBody>
      </p:sp>
      <p:sp>
        <p:nvSpPr>
          <p:cNvPr id="28" name="Text 21"/>
          <p:cNvSpPr/>
          <p:nvPr/>
        </p:nvSpPr>
        <p:spPr>
          <a:xfrm>
            <a:off x="817364" y="7213283"/>
            <a:ext cx="12995672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Prepared by:</a:t>
            </a: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Gopal Gupta, Devraj, Sridhar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213" y="764977"/>
            <a:ext cx="7633573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Challenge: Manual Legal Review at Scale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55213" y="2573774"/>
            <a:ext cx="304657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Business Problem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55213" y="3170277"/>
            <a:ext cx="3553539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Traditional legal document review presents significant operational challenges: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5213" y="4400312"/>
            <a:ext cx="355353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Time-intensive processes: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Hours per document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5213" y="5166360"/>
            <a:ext cx="355353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Human error exposure: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Inconsistent analysis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5213" y="5932408"/>
            <a:ext cx="355353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Scalability constraints: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Limited by headcount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5213" y="6698456"/>
            <a:ext cx="355353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Resource dependency: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Requires specialized expertise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42867" y="2573774"/>
            <a:ext cx="304657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Strategic Objective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4842867" y="3170277"/>
            <a:ext cx="3553539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Deploy an </a:t>
            </a: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AI-powered intelligent system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that transforms legal operations: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42867" y="4400312"/>
            <a:ext cx="355353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Automated document review workflows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42867" y="5166360"/>
            <a:ext cx="355353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Precision clause extraction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42867" y="5587127"/>
            <a:ext cx="355353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Proactive compliance risk flagging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42867" y="6353175"/>
            <a:ext cx="355353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Context-aware summaries grounded in legal precedents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48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3643" y="2501027"/>
            <a:ext cx="814470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Solution: Intelligent Multi-Agent Architecture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73643" y="3392567"/>
            <a:ext cx="2313861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Proposed Solution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573643" y="3845481"/>
            <a:ext cx="723578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sophisticated </a:t>
            </a: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Multi-Agent AI System</a:t>
            </a: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engineered for enterprise legal operations: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73643" y="4255175"/>
            <a:ext cx="723578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Decomposed workflows into specialized agent tasks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3643" y="4574738"/>
            <a:ext cx="723578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Powered by </a:t>
            </a: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Azure AI Agents</a:t>
            </a: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for modular processing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3643" y="4894302"/>
            <a:ext cx="723578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Enhanced with </a:t>
            </a: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Retrieval-Augmented Generation (RAG)</a:t>
            </a: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for accuracy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73643" y="5213866"/>
            <a:ext cx="723578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Built for scalability and seamless extensibility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8216860" y="3392567"/>
            <a:ext cx="240077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Business Benefits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8216860" y="3947874"/>
            <a:ext cx="2821305" cy="54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80%</a:t>
            </a:r>
            <a:endParaRPr lang="en-US" sz="4250" dirty="0"/>
          </a:p>
        </p:txBody>
      </p:sp>
      <p:sp>
        <p:nvSpPr>
          <p:cNvPr id="12" name="Text 9"/>
          <p:cNvSpPr/>
          <p:nvPr/>
        </p:nvSpPr>
        <p:spPr>
          <a:xfrm>
            <a:off x="8663345" y="4693444"/>
            <a:ext cx="1928217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Faster Reviews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8216860" y="5098375"/>
            <a:ext cx="282130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Reduced processing time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1242953" y="3947874"/>
            <a:ext cx="2821305" cy="54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95%</a:t>
            </a:r>
            <a:endParaRPr lang="en-US" sz="4250" dirty="0"/>
          </a:p>
        </p:txBody>
      </p:sp>
      <p:sp>
        <p:nvSpPr>
          <p:cNvPr id="15" name="Text 12"/>
          <p:cNvSpPr/>
          <p:nvPr/>
        </p:nvSpPr>
        <p:spPr>
          <a:xfrm>
            <a:off x="11689437" y="4693444"/>
            <a:ext cx="1928217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Risk Reduction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1242953" y="5098375"/>
            <a:ext cx="282130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Compliance accuracy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9729907" y="5770364"/>
            <a:ext cx="2821305" cy="54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100%</a:t>
            </a:r>
            <a:endParaRPr lang="en-US" sz="4250" dirty="0"/>
          </a:p>
        </p:txBody>
      </p:sp>
      <p:sp>
        <p:nvSpPr>
          <p:cNvPr id="18" name="Text 15"/>
          <p:cNvSpPr/>
          <p:nvPr/>
        </p:nvSpPr>
        <p:spPr>
          <a:xfrm>
            <a:off x="10176391" y="6515933"/>
            <a:ext cx="1928217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Consistency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9729907" y="6920865"/>
            <a:ext cx="282130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Standardized analysis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8216860" y="7367468"/>
            <a:ext cx="584739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Easy integration with existing enterprise systems and workflows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485" y="799148"/>
            <a:ext cx="6793468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System Architecture Components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44485" y="1616750"/>
            <a:ext cx="18407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4485" y="1906786"/>
            <a:ext cx="7855029" cy="2286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4485" y="2044541"/>
            <a:ext cx="2166342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Interface Layer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4485" y="2425779"/>
            <a:ext cx="785502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CLI for immediate deployment, with PowerApps and Web UI planned for enhanced accessibility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44485" y="3042523"/>
            <a:ext cx="18407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44485" y="3332559"/>
            <a:ext cx="7855029" cy="2286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4485" y="3470315"/>
            <a:ext cx="2166342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Azure AI Foundry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44485" y="3851553"/>
            <a:ext cx="785502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Central orchestration hub managing AI agent lifecycle, deployment, and coordination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44485" y="4468297"/>
            <a:ext cx="18407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44485" y="4758333"/>
            <a:ext cx="7855029" cy="2286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4485" y="4896088"/>
            <a:ext cx="2192774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Specialized AI Agents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44485" y="5277326"/>
            <a:ext cx="785502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Document Classification • Clause Extraction • Compliance Validation • Summary &amp; Explanation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44485" y="5894070"/>
            <a:ext cx="18407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44485" y="6184106"/>
            <a:ext cx="7855029" cy="2286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44485" y="6321862"/>
            <a:ext cx="2799636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Knowledge &amp; Storage Layer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44485" y="6703100"/>
            <a:ext cx="7855029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Azure AI Search for legal precedent retrieval combined with Azure Blob Storage for secure document management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60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6022" y="2422922"/>
            <a:ext cx="5757863" cy="467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Multi-Agent System Architecture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22" y="3128486"/>
            <a:ext cx="794385" cy="9532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9236" y="3287316"/>
            <a:ext cx="1869162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Input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509236" y="3616166"/>
            <a:ext cx="1256514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Document submission via interface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22" y="4081701"/>
            <a:ext cx="794385" cy="9532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9236" y="4240530"/>
            <a:ext cx="286893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Legal Review Orchestrator Agent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509236" y="4569381"/>
            <a:ext cx="1256514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Central coordinator managing workflow and agent communication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22" y="5034915"/>
            <a:ext cx="794385" cy="9532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9236" y="5193744"/>
            <a:ext cx="2670215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Specialized Processing Agents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509236" y="5522595"/>
            <a:ext cx="1256514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Document Classification → Clause Extraction → Compliance Validation → Summary Generation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22" y="5988129"/>
            <a:ext cx="794385" cy="9532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9236" y="6146959"/>
            <a:ext cx="1978819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Knowledge Integration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1509236" y="6475809"/>
            <a:ext cx="1256514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Azure AI Search (Legal Precedents) + Azure Blob Storage (Documents)</a:t>
            </a:r>
            <a:endParaRPr lang="en-US" sz="1250" dirty="0"/>
          </a:p>
        </p:txBody>
      </p:sp>
      <p:sp>
        <p:nvSpPr>
          <p:cNvPr id="16" name="Shape 9"/>
          <p:cNvSpPr/>
          <p:nvPr/>
        </p:nvSpPr>
        <p:spPr>
          <a:xfrm>
            <a:off x="556022" y="7120057"/>
            <a:ext cx="13518356" cy="674965"/>
          </a:xfrm>
          <a:prstGeom prst="roundRect">
            <a:avLst>
              <a:gd name="adj" fmla="val 9887"/>
            </a:avLst>
          </a:prstGeom>
          <a:solidFill>
            <a:srgbClr val="4C01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851" y="7339489"/>
            <a:ext cx="198596" cy="15882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72277" y="7318534"/>
            <a:ext cx="1284327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architecture enables parallel processing and modular scaling as organizational needs evolve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556" y="1150501"/>
            <a:ext cx="7872889" cy="1068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Agent Capabilities: Classification &amp; Extraction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35556" y="2695218"/>
            <a:ext cx="3714988" cy="3738682"/>
          </a:xfrm>
          <a:prstGeom prst="roundRect">
            <a:avLst>
              <a:gd name="adj" fmla="val 2053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58416" y="2718078"/>
            <a:ext cx="726281" cy="3692962"/>
          </a:xfrm>
          <a:prstGeom prst="roundRect">
            <a:avLst>
              <a:gd name="adj" fmla="val 6725"/>
            </a:avLst>
          </a:prstGeom>
          <a:solidFill>
            <a:srgbClr val="7E02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81539" y="4394359"/>
            <a:ext cx="272296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66267" y="2899648"/>
            <a:ext cx="2579846" cy="533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Document Classification Agent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566267" y="3615095"/>
            <a:ext cx="257984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Core Functions: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566267" y="4068961"/>
            <a:ext cx="2579846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Identifies document type (NDA, Service Agreement, Employment Contract)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566267" y="5003959"/>
            <a:ext cx="2579846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Determines jurisdiction and governing law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566267" y="5648444"/>
            <a:ext cx="2579846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Categorizes by industry and complexity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4801076" y="2695218"/>
            <a:ext cx="3714988" cy="4179689"/>
          </a:xfrm>
          <a:prstGeom prst="roundRect">
            <a:avLst>
              <a:gd name="adj" fmla="val 2053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823936" y="2718078"/>
            <a:ext cx="726281" cy="4133969"/>
          </a:xfrm>
          <a:prstGeom prst="roundRect">
            <a:avLst>
              <a:gd name="adj" fmla="val 6725"/>
            </a:avLst>
          </a:prstGeom>
          <a:solidFill>
            <a:srgbClr val="7E02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047059" y="4614863"/>
            <a:ext cx="272296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731788" y="2899648"/>
            <a:ext cx="2399109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Clause Extraction Agent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5731788" y="3348157"/>
            <a:ext cx="257984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Extracts critical provisions: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5731788" y="3802023"/>
            <a:ext cx="2579846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Termination conditions and notice periods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5731788" y="4446508"/>
            <a:ext cx="2579846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Liability limitations and caps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5731788" y="5090993"/>
            <a:ext cx="257984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Indemnity obligations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5731788" y="5444966"/>
            <a:ext cx="2579846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Governing law and dispute resolution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5731788" y="6089452"/>
            <a:ext cx="2579846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Confidentiality and non-disclosure terms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968" y="546021"/>
            <a:ext cx="7754064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Agent Capabilities: Validation &amp; Summary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94968" y="2011799"/>
            <a:ext cx="7754064" cy="2738795"/>
          </a:xfrm>
          <a:prstGeom prst="roundRect">
            <a:avLst>
              <a:gd name="adj" fmla="val 3045"/>
            </a:avLst>
          </a:prstGeom>
          <a:solidFill>
            <a:srgbClr val="F20374"/>
          </a:solidFill>
          <a:ln w="7620">
            <a:solidFill>
              <a:srgbClr val="FF1C8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01065" y="2217896"/>
            <a:ext cx="312110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Compliance Validation Agent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01065" y="2628900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Risk Assessment Functions: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01065" y="3065621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Identifies missing standard clauses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01065" y="3452693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Flags high-risk or one-sided terms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01065" y="3839766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Detects ambiguous legal language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01065" y="4226838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Assigns risk levels: High / Medium / Low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94968" y="4949071"/>
            <a:ext cx="7754064" cy="2738795"/>
          </a:xfrm>
          <a:prstGeom prst="roundRect">
            <a:avLst>
              <a:gd name="adj" fmla="val 304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01065" y="5155168"/>
            <a:ext cx="3343751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Summary &amp; Explanation Agent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901065" y="5566172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Intelligent Output Generation: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01065" y="6002893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Plain-English legal summaries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01065" y="6389965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Actionable risk explanations with context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01065" y="6777038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Leverages </a:t>
            </a:r>
            <a:r>
              <a:rPr lang="en-US" sz="15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RAG</a:t>
            </a: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for grounded, precedent-based insights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901065" y="7164110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Provides strategic recommendations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295" y="509349"/>
            <a:ext cx="6023729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End-to-End Workflow Process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833557" y="1702356"/>
            <a:ext cx="185142" cy="833557"/>
          </a:xfrm>
          <a:prstGeom prst="roundRect">
            <a:avLst>
              <a:gd name="adj" fmla="val 4202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8295" y="1580793"/>
            <a:ext cx="555665" cy="555665"/>
          </a:xfrm>
          <a:prstGeom prst="roundRect">
            <a:avLst>
              <a:gd name="adj" fmla="val 8228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241" y="1719739"/>
            <a:ext cx="277773" cy="2777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9102" y="1609725"/>
            <a:ext cx="226754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Document Submission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389102" y="1993106"/>
            <a:ext cx="1259300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initiates review by uploading legal document through secure interface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111329" y="2998946"/>
            <a:ext cx="185142" cy="833557"/>
          </a:xfrm>
          <a:prstGeom prst="roundRect">
            <a:avLst>
              <a:gd name="adj" fmla="val 4202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926068" y="2877383"/>
            <a:ext cx="555665" cy="555665"/>
          </a:xfrm>
          <a:prstGeom prst="roundRect">
            <a:avLst>
              <a:gd name="adj" fmla="val 8228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014" y="3016329"/>
            <a:ext cx="277773" cy="27777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66875" y="2906316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Orchestration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1666875" y="3289697"/>
            <a:ext cx="12315230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Orchestrator agent receives document and initiates multi-agent workflow sequence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389221" y="4295537"/>
            <a:ext cx="185142" cy="833557"/>
          </a:xfrm>
          <a:prstGeom prst="roundRect">
            <a:avLst>
              <a:gd name="adj" fmla="val 4202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1203960" y="4173974"/>
            <a:ext cx="555665" cy="555665"/>
          </a:xfrm>
          <a:prstGeom prst="roundRect">
            <a:avLst>
              <a:gd name="adj" fmla="val 8228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906" y="4312920"/>
            <a:ext cx="277773" cy="27777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44767" y="4202906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Specialized Analysis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1944767" y="4586288"/>
            <a:ext cx="1203733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Each agent performs focused analysis: classification, extraction, validation in coordinated sequence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1667113" y="5592128"/>
            <a:ext cx="185142" cy="833557"/>
          </a:xfrm>
          <a:prstGeom prst="roundRect">
            <a:avLst>
              <a:gd name="adj" fmla="val 4202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481852" y="5470565"/>
            <a:ext cx="555665" cy="555665"/>
          </a:xfrm>
          <a:prstGeom prst="roundRect">
            <a:avLst>
              <a:gd name="adj" fmla="val 8228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20798" y="5609511"/>
            <a:ext cx="277773" cy="27777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22659" y="5499497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Knowledge Retrieval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2222659" y="5882878"/>
            <a:ext cx="11759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RAG system queries legal precedents from Azure AI Search for contextual grounding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1389221" y="6888718"/>
            <a:ext cx="185142" cy="833557"/>
          </a:xfrm>
          <a:prstGeom prst="roundRect">
            <a:avLst>
              <a:gd name="adj" fmla="val 4202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1203960" y="6767155"/>
            <a:ext cx="555665" cy="555665"/>
          </a:xfrm>
          <a:prstGeom prst="roundRect">
            <a:avLst>
              <a:gd name="adj" fmla="val 8228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42906" y="6906101"/>
            <a:ext cx="277773" cy="27777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44767" y="6796088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Report Generation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1944767" y="7179469"/>
            <a:ext cx="1203733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Final comprehensive compliance summary with risk assessment and recommendations delivered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669</Words>
  <Application>Microsoft Office PowerPoint</Application>
  <PresentationFormat>Custom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Overpass</vt:lpstr>
      <vt:lpstr>Overpass Bold</vt:lpstr>
      <vt:lpstr>Arial</vt:lpstr>
      <vt:lpstr>Overpass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Aralikatti, Devaraj</dc:creator>
  <cp:lastModifiedBy>Aralikatti, Devaraj</cp:lastModifiedBy>
  <cp:revision>2</cp:revision>
  <dcterms:created xsi:type="dcterms:W3CDTF">2025-12-23T05:44:29Z</dcterms:created>
  <dcterms:modified xsi:type="dcterms:W3CDTF">2025-12-23T07:01:34Z</dcterms:modified>
</cp:coreProperties>
</file>